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335" r:id="rId3"/>
    <p:sldId id="337" r:id="rId4"/>
    <p:sldId id="339" r:id="rId5"/>
    <p:sldId id="314" r:id="rId6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31"/>
    <p:restoredTop sz="96190"/>
  </p:normalViewPr>
  <p:slideViewPr>
    <p:cSldViewPr snapToGrid="0" snapToObjects="1">
      <p:cViewPr varScale="1">
        <p:scale>
          <a:sx n="123" d="100"/>
          <a:sy n="123" d="100"/>
        </p:scale>
        <p:origin x="13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79366-1642-8446-A452-D141DC69211A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B2FDC-2174-0C4F-B380-BCD1ABBC51A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93040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B2FDC-2174-0C4F-B380-BCD1ABBC51AA}" type="slidenum">
              <a:rPr lang="en-IT" smtClean="0"/>
              <a:t>1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669053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9E432-6957-93B1-273E-0D39B4846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9DFD99-868E-9135-CE98-99602C3CA6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CA71EF-FACE-AED8-A661-F794379B88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21EDA-DF3E-34D4-4C77-CF8032CD2E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B2FDC-2174-0C4F-B380-BCD1ABBC51AA}" type="slidenum">
              <a:rPr lang="en-IT" smtClean="0"/>
              <a:t>2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049868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61E90-7A1E-1B11-1BED-D76F1C8D0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1B6881-D3BE-F8FD-F3B5-D6D84DF47D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4A55CB-2E5D-FF07-5086-95F74AB45B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33DC6E-B8AA-91CF-4785-055474E674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B2FDC-2174-0C4F-B380-BCD1ABBC51AA}" type="slidenum">
              <a:rPr lang="en-IT" smtClean="0"/>
              <a:t>3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037774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0D727-5953-954B-B24D-DC8EB1C19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523507-D349-7C89-9871-9AAF63BD6E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F980B6-A903-24E9-4438-57EDF8E810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209B8-00F1-97B3-FCF7-AC79259877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B2FDC-2174-0C4F-B380-BCD1ABBC51AA}" type="slidenum">
              <a:rPr lang="en-IT" smtClean="0"/>
              <a:t>4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026081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2B2FDC-2174-0C4F-B380-BCD1ABBC51AA}" type="slidenum">
              <a:rPr lang="en-IT" smtClean="0"/>
              <a:t>5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449699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C5FC7-89EA-544E-84A8-AB292C0A2E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C93997-FDB5-4D42-95FB-E6E219231B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B1667-6DE4-684D-9B8B-900871331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DC01E-3ECE-314B-9D70-77610D4A2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22517-677A-4E43-99DF-118E6C9CE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74720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3240-7889-124F-86A3-73FAD361A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F2A901-FB9C-584E-A0BC-B7E32D362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E9416-3C0E-324F-A950-22DD4F4F2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FAEE2-7AE7-8846-A77C-3922CE03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EA6B5-81DE-5A46-8065-E199CA63A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22682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82EA2E-9710-E94F-802C-FC601F92A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ACBD85-8F39-824D-9A87-BAA48F1AD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124C1-6016-6242-8588-364527AFE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DC5C-33E5-AF46-9084-573760F19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405B7-4604-BF48-8A24-D540070DF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78211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9ACC8-7735-2240-BBE8-75461A7F5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59EBB-2A20-8443-917D-99ABB2F0F9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41E2F-888F-ED47-9996-C775FE4B6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62C9E-DEA6-E542-821F-76C82FF20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62D64-5464-2540-99CE-D7306EB5F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20670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5C387-E61E-F249-828A-B08B2E5FF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26B05-36E4-514F-9FAD-8D0887A92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16E49A-728F-B24D-B6DC-AAA301274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C0D6D-0702-394B-B161-E25C58D18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B0193-DCD4-7F43-8F49-A720D0AA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10775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6DDC-6710-CF48-AE12-D52FC72A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B617C-4D5D-804D-8AC8-3964514A18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729EA8-155F-2F46-B70D-D77361DA8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B355DE-92C3-A146-9EFC-D7DF37080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4CF01-D366-FA43-A95F-A5DF280CF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5D632-5C7A-9A42-A7A0-3715C537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89453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03571-546D-4042-AB7C-F5F39542B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E410F-3BAE-FB4B-B6D0-480A33FCA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3C02E-5EE6-C447-8B1E-702E5A50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7A1D75-0101-6B4B-B9F9-C2B3913087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97DDFD-E40A-4D49-BFF3-A40EFE2FF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F32ADF-510F-F84D-851E-47BBC8EB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D07D7B-AB14-764A-9AF4-E8513B112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51B808-893F-2C41-8C53-84F39878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078014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27C4E-A245-004F-B130-B260F6FD3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3933BB-7AEE-114B-8DA6-8862E070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98C576-CC0E-8643-9152-2A02460B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C63D6F-3798-8C41-A7C0-CB9873293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28788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E7A1EC-55BD-8E46-9EDF-892952059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9ABA4D-7405-BB44-B20E-294470DD3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25B6B-6299-4D40-B18D-2CE38D568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89378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17FA3-07D8-414C-B364-C0715A87B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E2ACF-2F17-4342-AAE1-B237D5CC9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56174C-7351-594C-96B5-4D276250F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431B7F-9C64-4149-8908-5B1647A8E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6F1B0-E993-1345-9A55-CD0C1ACF2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4E16-4BCF-C74C-9CD9-E98598E1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16579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7C1D5-9240-C041-BED5-6E66DA380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E0E03A-9DE5-8049-8952-119B5044E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EBAAA-1A02-0745-AD9B-4963D2259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F700B-CD93-6345-9152-765C1E013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8D76D-ABE7-2444-B4F0-E99D1999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3AEAA3-C336-5D40-BBEF-EEB8BDD4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82056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5D9109-6E95-EF45-BFCD-FCAD731C0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0FDCEF-D18F-9F4D-BB9F-3B340040A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542B-0D47-7C4C-A0E6-A79726670F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F35D9-7AD0-DB40-820D-A7C2ECB5595D}" type="datetimeFigureOut">
              <a:rPr lang="en-IT" smtClean="0"/>
              <a:t>01/03/26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00409-8E19-164E-A12F-AE640D4C0F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A369F-C827-0A4A-AC50-F14C9FCD7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AC47-70E0-4D44-8241-23F1778BD9ED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10761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BC75E-793E-194B-99A0-6AD26F9F79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000" b="1" i="1" noProof="0" dirty="0">
                <a:effectLst/>
              </a:rPr>
              <a:t>Laboratorio CINI AIIS</a:t>
            </a:r>
            <a:br>
              <a:rPr lang="it-IT" sz="4000" b="1" i="1" noProof="0" dirty="0">
                <a:effectLst/>
              </a:rPr>
            </a:br>
            <a:r>
              <a:rPr lang="it-IT" sz="4000" b="1" i="1" noProof="0" dirty="0">
                <a:effectLst/>
              </a:rPr>
              <a:t>Il Nodo UNICAM </a:t>
            </a:r>
            <a:endParaRPr lang="it-IT" noProof="0" dirty="0">
              <a:effectLst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87B17-86AC-BA41-90D7-5F8D8227A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387599"/>
          </a:xfrm>
        </p:spPr>
        <p:txBody>
          <a:bodyPr>
            <a:normAutofit/>
          </a:bodyPr>
          <a:lstStyle/>
          <a:p>
            <a:r>
              <a:rPr lang="it-IT" sz="3200" noProof="0" dirty="0"/>
              <a:t>Università di Camerino</a:t>
            </a:r>
          </a:p>
          <a:p>
            <a:r>
              <a:rPr lang="it-IT" sz="2000" noProof="0" dirty="0"/>
              <a:t>Prof. Michele Loreti</a:t>
            </a:r>
          </a:p>
          <a:p>
            <a:endParaRPr lang="it-IT" sz="2000" i="1" noProof="0" dirty="0"/>
          </a:p>
          <a:p>
            <a:r>
              <a:rPr lang="it-IT" sz="2000" noProof="0" dirty="0"/>
              <a:t>Camerino, 9/1/2026</a:t>
            </a:r>
          </a:p>
          <a:p>
            <a:endParaRPr lang="it-IT" noProof="0" dirty="0"/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4E374866-66F9-F345-A32F-7A8A062657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6092825"/>
          <a:ext cx="42005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3" imgW="8750300" imgH="1301750" progId="Photoshop.Image.10">
                  <p:embed/>
                </p:oleObj>
              </mc:Choice>
              <mc:Fallback>
                <p:oleObj name="Image" r:id="rId3" imgW="8750300" imgH="1301750" progId="Photoshop.Image.10">
                  <p:embed/>
                  <p:pic>
                    <p:nvPicPr>
                      <p:cNvPr id="5" name="Object 5">
                        <a:extLst>
                          <a:ext uri="{FF2B5EF4-FFF2-40B4-BE49-F238E27FC236}">
                            <a16:creationId xmlns:a16="http://schemas.microsoft.com/office/drawing/2014/main" id="{059045CD-ABDF-8447-A551-26898E68DA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6092825"/>
                        <a:ext cx="4200525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7435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4E6A7-3C82-D224-7B90-AF5B66797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EA11-F2C9-2027-332D-2D10C0652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Chi siamo…</a:t>
            </a:r>
            <a:endParaRPr lang="it-IT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4BD6E-6498-1FBE-36C6-414A72BE0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6135"/>
            <a:ext cx="10515600" cy="4351338"/>
          </a:xfrm>
        </p:spPr>
        <p:txBody>
          <a:bodyPr numCol="2">
            <a:normAutofit/>
          </a:bodyPr>
          <a:lstStyle/>
          <a:p>
            <a:r>
              <a:rPr lang="it-IT" dirty="0"/>
              <a:t>Diletta Romana </a:t>
            </a:r>
            <a:r>
              <a:rPr lang="it-IT" dirty="0" err="1"/>
              <a:t>Cacciagrano</a:t>
            </a:r>
            <a:endParaRPr lang="it-IT" dirty="0"/>
          </a:p>
          <a:p>
            <a:r>
              <a:rPr lang="it-IT" dirty="0"/>
              <a:t>Massimo Callisto Di Donato</a:t>
            </a:r>
          </a:p>
          <a:p>
            <a:r>
              <a:rPr lang="it-IT" dirty="0"/>
              <a:t>Rosario </a:t>
            </a:r>
            <a:r>
              <a:rPr lang="it-IT" dirty="0" err="1"/>
              <a:t>Culmone</a:t>
            </a:r>
            <a:endParaRPr lang="it-IT" dirty="0"/>
          </a:p>
          <a:p>
            <a:r>
              <a:rPr lang="it-IT" dirty="0"/>
              <a:t>Flavio Corradini</a:t>
            </a:r>
          </a:p>
          <a:p>
            <a:r>
              <a:rPr lang="it-IT" dirty="0"/>
              <a:t>Michele Loreti</a:t>
            </a:r>
          </a:p>
          <a:p>
            <a:r>
              <a:rPr lang="it-IT" dirty="0"/>
              <a:t>Emanuela Merelli</a:t>
            </a:r>
          </a:p>
          <a:p>
            <a:r>
              <a:rPr lang="it-IT" dirty="0"/>
              <a:t>Andrea </a:t>
            </a:r>
            <a:r>
              <a:rPr lang="it-IT" dirty="0" err="1"/>
              <a:t>Morichetta</a:t>
            </a:r>
            <a:endParaRPr lang="it-IT" dirty="0"/>
          </a:p>
          <a:p>
            <a:endParaRPr lang="it-IT" dirty="0"/>
          </a:p>
          <a:p>
            <a:r>
              <a:rPr lang="it-IT" dirty="0"/>
              <a:t>Andrea Polini</a:t>
            </a:r>
          </a:p>
          <a:p>
            <a:r>
              <a:rPr lang="it-IT" dirty="0"/>
              <a:t>Michela Quadrini</a:t>
            </a:r>
          </a:p>
          <a:p>
            <a:r>
              <a:rPr lang="it-IT" dirty="0"/>
              <a:t>Barbara Re</a:t>
            </a:r>
          </a:p>
          <a:p>
            <a:r>
              <a:rPr lang="it-IT" dirty="0"/>
              <a:t>Lorenzo Rossi</a:t>
            </a:r>
          </a:p>
          <a:p>
            <a:r>
              <a:rPr lang="it-IT" dirty="0"/>
              <a:t>Luca Tesei</a:t>
            </a:r>
          </a:p>
          <a:p>
            <a:endParaRPr lang="it-IT" dirty="0"/>
          </a:p>
          <a:p>
            <a:endParaRPr lang="it-IT" dirty="0"/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D56E64BE-673F-E5C9-2E2C-A49E7ED4D2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6092825"/>
          <a:ext cx="42005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3" imgW="8750300" imgH="1301750" progId="Photoshop.Image.10">
                  <p:embed/>
                </p:oleObj>
              </mc:Choice>
              <mc:Fallback>
                <p:oleObj name="Image" r:id="rId3" imgW="8750300" imgH="1301750" progId="Photoshop.Image.10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FADE56A3-3A5A-B08E-9AA5-41D7ECD902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6092825"/>
                        <a:ext cx="4200525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239C086-46BA-CD39-E334-EAF3DF961769}"/>
              </a:ext>
            </a:extLst>
          </p:cNvPr>
          <p:cNvSpPr txBox="1"/>
          <p:nvPr/>
        </p:nvSpPr>
        <p:spPr>
          <a:xfrm>
            <a:off x="1350818" y="21613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423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70C84-3A7B-154C-40CD-4C8B52B4C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A91AA-EA95-C064-BBE6-FA2A52AC1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nostre attività…</a:t>
            </a:r>
            <a:endParaRPr lang="it-IT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6B186-D493-B8F9-9746-E17284507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6135"/>
            <a:ext cx="10515600" cy="4351338"/>
          </a:xfrm>
        </p:spPr>
        <p:txBody>
          <a:bodyPr numCol="1">
            <a:normAutofit fontScale="92500" lnSpcReduction="10000"/>
          </a:bodyPr>
          <a:lstStyle/>
          <a:p>
            <a:pPr marL="0" indent="0">
              <a:buNone/>
            </a:pPr>
            <a:r>
              <a:rPr lang="it-IT" b="1" i="1" dirty="0">
                <a:solidFill>
                  <a:srgbClr val="C00000"/>
                </a:solidFill>
              </a:rPr>
              <a:t>Applicazioni… </a:t>
            </a:r>
            <a:r>
              <a:rPr lang="it-IT" dirty="0"/>
              <a:t>in numerosi domini applicativi (IoT ed Industriali, Sistemi </a:t>
            </a:r>
            <a:r>
              <a:rPr lang="it-IT" dirty="0" err="1"/>
              <a:t>Cyberfisici</a:t>
            </a:r>
            <a:r>
              <a:rPr lang="it-IT" dirty="0"/>
              <a:t>, Sistemi Biologici).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i="1" dirty="0">
                <a:solidFill>
                  <a:srgbClr val="C00000"/>
                </a:solidFill>
              </a:rPr>
              <a:t>Metodologie… </a:t>
            </a:r>
            <a:r>
              <a:rPr lang="it-IT" dirty="0"/>
              <a:t>di supporto alla </a:t>
            </a:r>
            <a:r>
              <a:rPr lang="it-IT" i="1" dirty="0"/>
              <a:t>progettazione</a:t>
            </a:r>
            <a:r>
              <a:rPr lang="it-IT" dirty="0"/>
              <a:t>, allo </a:t>
            </a:r>
            <a:r>
              <a:rPr lang="it-IT" i="1" dirty="0"/>
              <a:t>realizzazione </a:t>
            </a:r>
            <a:r>
              <a:rPr lang="it-IT" dirty="0"/>
              <a:t>ed alla </a:t>
            </a:r>
            <a:r>
              <a:rPr lang="it-IT" i="1" dirty="0"/>
              <a:t>verifica </a:t>
            </a:r>
            <a:r>
              <a:rPr lang="it-IT" dirty="0"/>
              <a:t>di sistemi di AI.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i="1" dirty="0">
                <a:solidFill>
                  <a:srgbClr val="C00000"/>
                </a:solidFill>
              </a:rPr>
              <a:t>Strumenti… </a:t>
            </a:r>
            <a:r>
              <a:rPr lang="it-IT" dirty="0"/>
              <a:t>di supporto allo sviluppo di  </a:t>
            </a:r>
            <a:r>
              <a:rPr lang="it-IT" i="1" dirty="0"/>
              <a:t>progettazione </a:t>
            </a:r>
            <a:r>
              <a:rPr lang="it-IT" dirty="0"/>
              <a:t>(calcolo, linguaggi,…).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i="1" dirty="0">
                <a:solidFill>
                  <a:srgbClr val="C00000"/>
                </a:solidFill>
              </a:rPr>
              <a:t>Formazione</a:t>
            </a:r>
            <a:r>
              <a:rPr lang="it-IT" dirty="0">
                <a:solidFill>
                  <a:srgbClr val="C00000"/>
                </a:solidFill>
              </a:rPr>
              <a:t>…</a:t>
            </a:r>
            <a:r>
              <a:rPr lang="it-IT" dirty="0"/>
              <a:t> realizzazione di corsi di formazione (Scuole e Docenti, PA, Aziende,…).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>
              <a:solidFill>
                <a:srgbClr val="C00000"/>
              </a:solidFill>
            </a:endParaRP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655A57B2-5AD5-85DB-CA4A-51BFC36BA7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6092825"/>
          <a:ext cx="42005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3" imgW="8750300" imgH="1301750" progId="Photoshop.Image.10">
                  <p:embed/>
                </p:oleObj>
              </mc:Choice>
              <mc:Fallback>
                <p:oleObj name="Image" r:id="rId3" imgW="8750300" imgH="1301750" progId="Photoshop.Image.10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D56E64BE-673F-E5C9-2E2C-A49E7ED4D2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6092825"/>
                        <a:ext cx="4200525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65A0FD1-AB82-7792-E24D-BD3AC8906296}"/>
              </a:ext>
            </a:extLst>
          </p:cNvPr>
          <p:cNvSpPr txBox="1"/>
          <p:nvPr/>
        </p:nvSpPr>
        <p:spPr>
          <a:xfrm>
            <a:off x="1350818" y="21613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740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29E23-A7D3-09A1-F4B3-3CE73C428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DDB02-C51A-82DF-EFDF-3F8A50EF2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Considerazioni finali</a:t>
            </a:r>
            <a:endParaRPr lang="it-IT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4D7F4-8BC1-92E4-3F2B-40521B9AB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6135"/>
            <a:ext cx="10515600" cy="4351338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it-IT" dirty="0"/>
              <a:t>Il Laboratorio Nazionale è lontano…</a:t>
            </a:r>
          </a:p>
          <a:p>
            <a:pPr marL="0" indent="0">
              <a:buNone/>
            </a:pPr>
            <a:endParaRPr lang="it-IT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dirty="0"/>
              <a:t>Incentivare la collaborazione tra i nostri Atenei può essere un valido strumento per aprire nuove opportunità.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Gli ambiti di questa collaborazione, che in alcuni casi già esiste, non sono </a:t>
            </a:r>
            <a:r>
              <a:rPr lang="it-IT"/>
              <a:t>però ovvi.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>
              <a:solidFill>
                <a:srgbClr val="C00000"/>
              </a:solidFill>
            </a:endParaRP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E6AC95B7-6340-E72A-BF17-10B36EE339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6092825"/>
          <a:ext cx="42005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3" imgW="8750300" imgH="1301750" progId="Photoshop.Image.10">
                  <p:embed/>
                </p:oleObj>
              </mc:Choice>
              <mc:Fallback>
                <p:oleObj name="Image" r:id="rId3" imgW="8750300" imgH="1301750" progId="Photoshop.Image.10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5B00A0B9-929D-0469-24F0-7C6E23F0A1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6092825"/>
                        <a:ext cx="4200525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DA36123-47C6-20C9-9053-E0E6216AD4CC}"/>
              </a:ext>
            </a:extLst>
          </p:cNvPr>
          <p:cNvSpPr txBox="1"/>
          <p:nvPr/>
        </p:nvSpPr>
        <p:spPr>
          <a:xfrm>
            <a:off x="1350818" y="21613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5423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F184CA9-FF4B-0E05-6B67-E63969701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Thank </a:t>
            </a:r>
            <a:r>
              <a:rPr lang="it-IT" noProof="0" dirty="0" err="1"/>
              <a:t>you</a:t>
            </a:r>
            <a:r>
              <a:rPr lang="it-IT" noProof="0" dirty="0"/>
              <a:t> for </a:t>
            </a:r>
            <a:r>
              <a:rPr lang="it-IT" noProof="0" dirty="0" err="1"/>
              <a:t>your</a:t>
            </a:r>
            <a:r>
              <a:rPr lang="it-IT" noProof="0" dirty="0"/>
              <a:t> </a:t>
            </a:r>
            <a:r>
              <a:rPr lang="it-IT" noProof="0" dirty="0" err="1"/>
              <a:t>attention</a:t>
            </a:r>
            <a:r>
              <a:rPr lang="it-IT" noProof="0" dirty="0"/>
              <a:t>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0F0CDC8-6B8D-21E5-AC06-0B48E52641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noProof="0" dirty="0"/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E147FB2A-22B6-E654-D79E-14292F479D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6092825"/>
          <a:ext cx="42005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3" imgW="8750300" imgH="1301750" progId="Photoshop.Image.10">
                  <p:embed/>
                </p:oleObj>
              </mc:Choice>
              <mc:Fallback>
                <p:oleObj name="Image" r:id="rId3" imgW="8750300" imgH="1301750" progId="Photoshop.Image.10">
                  <p:embed/>
                  <p:pic>
                    <p:nvPicPr>
                      <p:cNvPr id="4" name="Object 5">
                        <a:extLst>
                          <a:ext uri="{FF2B5EF4-FFF2-40B4-BE49-F238E27FC236}">
                            <a16:creationId xmlns:a16="http://schemas.microsoft.com/office/drawing/2014/main" id="{43291881-D3A8-F146-2CD7-13E93DB5D12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6092825"/>
                        <a:ext cx="4200525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167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28716</TotalTime>
  <Words>168</Words>
  <Application>Microsoft Macintosh PowerPoint</Application>
  <PresentationFormat>Widescreen</PresentationFormat>
  <Paragraphs>45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Image</vt:lpstr>
      <vt:lpstr>Laboratorio CINI AIIS Il Nodo UNICAM </vt:lpstr>
      <vt:lpstr>Chi siamo…</vt:lpstr>
      <vt:lpstr>Le nostre attività…</vt:lpstr>
      <vt:lpstr>Considerazioni finali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</dc:title>
  <dc:creator>Loreti Michele</dc:creator>
  <cp:lastModifiedBy>Loreti Michele</cp:lastModifiedBy>
  <cp:revision>68</cp:revision>
  <dcterms:created xsi:type="dcterms:W3CDTF">2020-11-24T10:23:55Z</dcterms:created>
  <dcterms:modified xsi:type="dcterms:W3CDTF">2026-03-01T23:53:23Z</dcterms:modified>
</cp:coreProperties>
</file>